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861" r:id="rId2"/>
    <p:sldId id="1008" r:id="rId3"/>
    <p:sldId id="1010" r:id="rId4"/>
    <p:sldId id="993" r:id="rId5"/>
    <p:sldId id="1011" r:id="rId6"/>
    <p:sldId id="1012" r:id="rId7"/>
    <p:sldId id="1013" r:id="rId8"/>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40" autoAdjust="0"/>
    <p:restoredTop sz="82367" autoAdjust="0"/>
  </p:normalViewPr>
  <p:slideViewPr>
    <p:cSldViewPr>
      <p:cViewPr varScale="1">
        <p:scale>
          <a:sx n="143" d="100"/>
          <a:sy n="143" d="100"/>
        </p:scale>
        <p:origin x="304" y="192"/>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12/23/20</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25783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20344835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40063037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19078861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20440031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15819698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1 Peter 3:13-18</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365571"/>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500" b="1" baseline="30000" dirty="0">
                <a:solidFill>
                  <a:schemeClr val="bg1"/>
                </a:solidFill>
                <a:latin typeface="Times New Roman" panose="02020603050405020304" pitchFamily="18" charset="0"/>
                <a:ea typeface="Arial" panose="020B0604020202020204" pitchFamily="34" charset="0"/>
              </a:rPr>
              <a:t>13 </a:t>
            </a:r>
            <a:r>
              <a:rPr lang="en-AU" sz="2500" dirty="0">
                <a:solidFill>
                  <a:schemeClr val="bg1"/>
                </a:solidFill>
                <a:latin typeface="Times New Roman" panose="02020603050405020304" pitchFamily="18" charset="0"/>
                <a:ea typeface="Arial" panose="020B0604020202020204" pitchFamily="34" charset="0"/>
              </a:rPr>
              <a:t>Now who is there to harm you if you are zealous for what is good?  </a:t>
            </a:r>
            <a:r>
              <a:rPr lang="en-AU" sz="2500" b="1" baseline="30000" dirty="0">
                <a:solidFill>
                  <a:schemeClr val="bg1"/>
                </a:solidFill>
                <a:latin typeface="Times New Roman" panose="02020603050405020304" pitchFamily="18" charset="0"/>
                <a:ea typeface="Arial" panose="020B0604020202020204" pitchFamily="34" charset="0"/>
              </a:rPr>
              <a:t>14 </a:t>
            </a:r>
            <a:r>
              <a:rPr lang="en-AU" sz="2500" dirty="0">
                <a:solidFill>
                  <a:schemeClr val="bg1"/>
                </a:solidFill>
                <a:latin typeface="Times New Roman" panose="02020603050405020304" pitchFamily="18" charset="0"/>
                <a:ea typeface="Arial" panose="020B0604020202020204" pitchFamily="34" charset="0"/>
              </a:rPr>
              <a:t>But even if you should suffer for righteousness’ sake, you will be blessed.  Have no fear of them, nor be troubled, </a:t>
            </a:r>
            <a:r>
              <a:rPr lang="en-AU" sz="2500" b="1" baseline="30000" dirty="0">
                <a:solidFill>
                  <a:schemeClr val="bg1"/>
                </a:solidFill>
                <a:latin typeface="Times New Roman" panose="02020603050405020304" pitchFamily="18" charset="0"/>
                <a:ea typeface="Arial" panose="020B0604020202020204" pitchFamily="34" charset="0"/>
              </a:rPr>
              <a:t>15 </a:t>
            </a:r>
            <a:r>
              <a:rPr lang="en-AU" sz="2500" dirty="0">
                <a:solidFill>
                  <a:schemeClr val="bg1"/>
                </a:solidFill>
                <a:latin typeface="Times New Roman" panose="02020603050405020304" pitchFamily="18" charset="0"/>
                <a:ea typeface="Arial" panose="020B0604020202020204" pitchFamily="34" charset="0"/>
              </a:rPr>
              <a:t>but in your hearts honour Christ the Lord as holy, always being prepared to make a defence to anyone who asks you for a reason for the hope that is in you;  yet do it with gentleness and respect, </a:t>
            </a:r>
            <a:r>
              <a:rPr lang="en-AU" sz="2500" b="1" baseline="30000" dirty="0">
                <a:solidFill>
                  <a:schemeClr val="bg1"/>
                </a:solidFill>
                <a:latin typeface="Times New Roman" panose="02020603050405020304" pitchFamily="18" charset="0"/>
                <a:ea typeface="Arial" panose="020B0604020202020204" pitchFamily="34" charset="0"/>
              </a:rPr>
              <a:t>16 </a:t>
            </a:r>
            <a:r>
              <a:rPr lang="en-AU" sz="2500" dirty="0">
                <a:solidFill>
                  <a:schemeClr val="bg1"/>
                </a:solidFill>
                <a:latin typeface="Times New Roman" panose="02020603050405020304" pitchFamily="18" charset="0"/>
                <a:ea typeface="Arial" panose="020B0604020202020204" pitchFamily="34" charset="0"/>
              </a:rPr>
              <a:t>having a good conscience, so that, when you are slandered, those who revile your good behaviour in Christ may be put to shame.  </a:t>
            </a:r>
            <a:r>
              <a:rPr lang="en-AU" sz="2500" b="1" baseline="30000" dirty="0">
                <a:solidFill>
                  <a:schemeClr val="bg1"/>
                </a:solidFill>
                <a:latin typeface="Times New Roman" panose="02020603050405020304" pitchFamily="18" charset="0"/>
                <a:ea typeface="Arial" panose="020B0604020202020204" pitchFamily="34" charset="0"/>
              </a:rPr>
              <a:t>17 </a:t>
            </a:r>
            <a:r>
              <a:rPr lang="en-AU" sz="2500" dirty="0">
                <a:solidFill>
                  <a:schemeClr val="bg1"/>
                </a:solidFill>
                <a:latin typeface="Times New Roman" panose="02020603050405020304" pitchFamily="18" charset="0"/>
                <a:ea typeface="Arial" panose="020B0604020202020204" pitchFamily="34" charset="0"/>
              </a:rPr>
              <a:t>For it is better to suffer for doing good, if that should be God’s will, than for doing evil.</a:t>
            </a:r>
          </a:p>
          <a:p>
            <a:pPr indent="152400">
              <a:lnSpc>
                <a:spcPct val="115000"/>
              </a:lnSpc>
              <a:spcAft>
                <a:spcPts val="0"/>
              </a:spcAft>
            </a:pPr>
            <a:r>
              <a:rPr lang="en-AU" sz="2500" b="1" baseline="30000" dirty="0">
                <a:solidFill>
                  <a:schemeClr val="bg1"/>
                </a:solidFill>
                <a:latin typeface="Times New Roman" panose="02020603050405020304" pitchFamily="18" charset="0"/>
                <a:ea typeface="Arial" panose="020B0604020202020204" pitchFamily="34" charset="0"/>
              </a:rPr>
              <a:t>18 </a:t>
            </a:r>
            <a:r>
              <a:rPr lang="en-AU" sz="2500" dirty="0">
                <a:solidFill>
                  <a:schemeClr val="bg1"/>
                </a:solidFill>
                <a:latin typeface="Times New Roman" panose="02020603050405020304" pitchFamily="18" charset="0"/>
                <a:ea typeface="Arial" panose="020B0604020202020204" pitchFamily="34" charset="0"/>
              </a:rPr>
              <a:t>For Christ also suffered once for sins, the righteous for the unrighteous, that he might bring us to God, being put to death in the flesh but made alive in the spirit….</a:t>
            </a:r>
            <a:r>
              <a:rPr lang="en-AU" sz="2500" dirty="0">
                <a:solidFill>
                  <a:schemeClr val="bg1"/>
                </a:solidFill>
              </a:rPr>
              <a:t>  </a:t>
            </a:r>
            <a:endPar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489592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7A47397F-579E-584A-B5EC-459C3EB98907}"/>
              </a:ext>
            </a:extLst>
          </p:cNvPr>
          <p:cNvSpPr txBox="1"/>
          <p:nvPr/>
        </p:nvSpPr>
        <p:spPr>
          <a:xfrm>
            <a:off x="750848" y="80592"/>
            <a:ext cx="7457341" cy="830997"/>
          </a:xfrm>
          <a:prstGeom prst="rect">
            <a:avLst/>
          </a:prstGeom>
          <a:noFill/>
          <a:ln w="15875">
            <a:solidFill>
              <a:schemeClr val="bg1"/>
            </a:solidFill>
          </a:ln>
        </p:spPr>
        <p:txBody>
          <a:bodyPr wrap="square" rtlCol="0">
            <a:spAutoFit/>
          </a:bodyPr>
          <a:lstStyle/>
          <a:p>
            <a:pPr algn="ctr"/>
            <a:r>
              <a:rPr lang="en-AU" sz="2400" i="1" dirty="0">
                <a:solidFill>
                  <a:schemeClr val="bg1"/>
                </a:solidFill>
                <a:latin typeface="Times New Roman" panose="02020603050405020304" pitchFamily="18" charset="0"/>
                <a:cs typeface="Times New Roman" panose="02020603050405020304" pitchFamily="18" charset="0"/>
              </a:rPr>
              <a:t>If you were charged with the crime of being a Christian,</a:t>
            </a:r>
          </a:p>
          <a:p>
            <a:pPr algn="ctr"/>
            <a:r>
              <a:rPr lang="en-AU" sz="2400" i="1" dirty="0">
                <a:solidFill>
                  <a:schemeClr val="bg1"/>
                </a:solidFill>
                <a:latin typeface="Times New Roman" panose="02020603050405020304" pitchFamily="18" charset="0"/>
                <a:cs typeface="Times New Roman" panose="02020603050405020304" pitchFamily="18" charset="0"/>
              </a:rPr>
              <a:t>would there be enough evidence to convict you?</a:t>
            </a:r>
          </a:p>
        </p:txBody>
      </p:sp>
      <p:sp>
        <p:nvSpPr>
          <p:cNvPr id="16" name="Rectangle 15">
            <a:extLst>
              <a:ext uri="{FF2B5EF4-FFF2-40B4-BE49-F238E27FC236}">
                <a16:creationId xmlns:a16="http://schemas.microsoft.com/office/drawing/2014/main" id="{DFDE2642-3FBC-2443-B357-7B08DE09A41D}"/>
              </a:ext>
            </a:extLst>
          </p:cNvPr>
          <p:cNvSpPr/>
          <p:nvPr/>
        </p:nvSpPr>
        <p:spPr>
          <a:xfrm>
            <a:off x="0" y="1608037"/>
            <a:ext cx="8686653" cy="422167"/>
          </a:xfrm>
          <a:prstGeom prst="rect">
            <a:avLst/>
          </a:prstGeom>
          <a:solidFill>
            <a:schemeClr val="bg1"/>
          </a:solidFill>
        </p:spPr>
        <p:txBody>
          <a:bodyPr wrap="square">
            <a:spAutoFit/>
          </a:bodyPr>
          <a:lstStyle/>
          <a:p>
            <a:pPr>
              <a:lnSpc>
                <a:spcPct val="115000"/>
              </a:lnSpc>
              <a:spcAft>
                <a:spcPts val="0"/>
              </a:spcAft>
            </a:pPr>
            <a:r>
              <a:rPr lang="en-AU" sz="1900" dirty="0">
                <a:latin typeface="Comic Sans MS" panose="030F0902030302020204" pitchFamily="66" charset="0"/>
                <a:ea typeface="Batang" panose="02030600000101010101" pitchFamily="18" charset="-127"/>
              </a:rPr>
              <a:t> </a:t>
            </a:r>
            <a:r>
              <a:rPr lang="en-AU" sz="2000" b="1" baseline="30000" dirty="0">
                <a:latin typeface="Comic Sans MS" panose="030F0902030302020204" pitchFamily="66" charset="0"/>
                <a:ea typeface="Arial" panose="020B0604020202020204" pitchFamily="34" charset="0"/>
              </a:rPr>
              <a:t>13 </a:t>
            </a:r>
            <a:r>
              <a:rPr lang="en-AU" sz="2000" dirty="0">
                <a:latin typeface="Comic Sans MS" panose="030F0902030302020204" pitchFamily="66" charset="0"/>
                <a:ea typeface="Arial" panose="020B0604020202020204" pitchFamily="34" charset="0"/>
              </a:rPr>
              <a:t>Now who is there to harm you if you are zealous for what is good?</a:t>
            </a:r>
            <a:endParaRPr lang="en-US" sz="2000" dirty="0">
              <a:latin typeface="Comic Sans MS" panose="030F0902030302020204" pitchFamily="66" charset="0"/>
            </a:endParaRPr>
          </a:p>
        </p:txBody>
      </p:sp>
      <p:sp>
        <p:nvSpPr>
          <p:cNvPr id="9" name="TextBox 8">
            <a:extLst>
              <a:ext uri="{FF2B5EF4-FFF2-40B4-BE49-F238E27FC236}">
                <a16:creationId xmlns:a16="http://schemas.microsoft.com/office/drawing/2014/main" id="{33B98C4C-AD87-3F43-8B95-79CBA4C18979}"/>
              </a:ext>
            </a:extLst>
          </p:cNvPr>
          <p:cNvSpPr txBox="1"/>
          <p:nvPr/>
        </p:nvSpPr>
        <p:spPr>
          <a:xfrm>
            <a:off x="-47753" y="2265415"/>
            <a:ext cx="5671852"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1.  Being zealous for what is good</a:t>
            </a:r>
            <a:endParaRPr lang="en-AU" sz="2000" dirty="0">
              <a:solidFill>
                <a:schemeClr val="bg1"/>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508757B9-C5FB-0941-BE2B-E7B3378B907E}"/>
              </a:ext>
            </a:extLst>
          </p:cNvPr>
          <p:cNvSpPr txBox="1"/>
          <p:nvPr/>
        </p:nvSpPr>
        <p:spPr>
          <a:xfrm>
            <a:off x="457347" y="1245908"/>
            <a:ext cx="8044342" cy="400110"/>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In 2019, 80% of all religious persecution was directed at Christians </a:t>
            </a:r>
          </a:p>
        </p:txBody>
      </p:sp>
      <p:sp>
        <p:nvSpPr>
          <p:cNvPr id="17" name="TextBox 16">
            <a:extLst>
              <a:ext uri="{FF2B5EF4-FFF2-40B4-BE49-F238E27FC236}">
                <a16:creationId xmlns:a16="http://schemas.microsoft.com/office/drawing/2014/main" id="{73376341-2641-FB43-813C-F383C02FE731}"/>
              </a:ext>
            </a:extLst>
          </p:cNvPr>
          <p:cNvSpPr txBox="1"/>
          <p:nvPr/>
        </p:nvSpPr>
        <p:spPr>
          <a:xfrm>
            <a:off x="308415" y="2512051"/>
            <a:ext cx="8781558" cy="1015663"/>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We have tasted Christ.  We know Him.  How could we </a:t>
            </a:r>
            <a:r>
              <a:rPr lang="en-AU" sz="2000" b="1" dirty="0">
                <a:solidFill>
                  <a:schemeClr val="bg1"/>
                </a:solidFill>
                <a:latin typeface="Times New Roman" panose="02020603050405020304" pitchFamily="18" charset="0"/>
                <a:cs typeface="Times New Roman" panose="02020603050405020304" pitchFamily="18" charset="0"/>
              </a:rPr>
              <a:t>not</a:t>
            </a:r>
            <a:r>
              <a:rPr lang="en-AU" sz="2000" dirty="0">
                <a:solidFill>
                  <a:schemeClr val="bg1"/>
                </a:solidFill>
                <a:latin typeface="Times New Roman" panose="02020603050405020304" pitchFamily="18" charset="0"/>
                <a:cs typeface="Times New Roman" panose="02020603050405020304" pitchFamily="18" charset="0"/>
              </a:rPr>
              <a:t> be excited about Him</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Includes knowing Christ, and living for Him</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The world are only happy for our good behaviour (by worldly standards)</a:t>
            </a:r>
          </a:p>
        </p:txBody>
      </p:sp>
      <p:sp>
        <p:nvSpPr>
          <p:cNvPr id="18" name="TextBox 17">
            <a:extLst>
              <a:ext uri="{FF2B5EF4-FFF2-40B4-BE49-F238E27FC236}">
                <a16:creationId xmlns:a16="http://schemas.microsoft.com/office/drawing/2014/main" id="{4B4FCDE3-217C-4A4C-86D1-8AEABCF60291}"/>
              </a:ext>
            </a:extLst>
          </p:cNvPr>
          <p:cNvSpPr txBox="1"/>
          <p:nvPr/>
        </p:nvSpPr>
        <p:spPr>
          <a:xfrm>
            <a:off x="12158" y="3390140"/>
            <a:ext cx="3707904"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2.  Suffer for righteousness sake</a:t>
            </a:r>
            <a:endParaRPr lang="en-AU" sz="2000" dirty="0">
              <a:solidFill>
                <a:schemeClr val="bg1"/>
              </a:solidFill>
              <a:latin typeface="Times New Roman" panose="02020603050405020304" pitchFamily="18" charset="0"/>
              <a:cs typeface="Times New Roman" panose="02020603050405020304" pitchFamily="18" charset="0"/>
            </a:endParaRPr>
          </a:p>
        </p:txBody>
      </p:sp>
      <p:sp>
        <p:nvSpPr>
          <p:cNvPr id="20" name="TextBox 19">
            <a:extLst>
              <a:ext uri="{FF2B5EF4-FFF2-40B4-BE49-F238E27FC236}">
                <a16:creationId xmlns:a16="http://schemas.microsoft.com/office/drawing/2014/main" id="{C00F63AE-190B-EB4E-9685-021C9FE529BE}"/>
              </a:ext>
            </a:extLst>
          </p:cNvPr>
          <p:cNvSpPr txBox="1"/>
          <p:nvPr/>
        </p:nvSpPr>
        <p:spPr>
          <a:xfrm>
            <a:off x="3443517" y="3394032"/>
            <a:ext cx="5712642" cy="400110"/>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We may suffer, even though we do the right thing.</a:t>
            </a:r>
          </a:p>
        </p:txBody>
      </p:sp>
      <p:sp>
        <p:nvSpPr>
          <p:cNvPr id="28" name="TextBox 27">
            <a:extLst>
              <a:ext uri="{FF2B5EF4-FFF2-40B4-BE49-F238E27FC236}">
                <a16:creationId xmlns:a16="http://schemas.microsoft.com/office/drawing/2014/main" id="{9239AAA2-BC73-8E4F-A270-77C7E20A042D}"/>
              </a:ext>
            </a:extLst>
          </p:cNvPr>
          <p:cNvSpPr txBox="1"/>
          <p:nvPr/>
        </p:nvSpPr>
        <p:spPr>
          <a:xfrm>
            <a:off x="11747" y="951689"/>
            <a:ext cx="9094414"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Christians are the most persecuted group in the world.</a:t>
            </a:r>
            <a:endParaRPr lang="en-AU" sz="2000" dirty="0">
              <a:solidFill>
                <a:schemeClr val="bg1"/>
              </a:solidFill>
              <a:latin typeface="Times New Roman" panose="02020603050405020304" pitchFamily="18" charset="0"/>
              <a:cs typeface="Times New Roman" panose="02020603050405020304" pitchFamily="18" charset="0"/>
            </a:endParaRPr>
          </a:p>
        </p:txBody>
      </p:sp>
      <p:sp>
        <p:nvSpPr>
          <p:cNvPr id="29" name="TextBox 28">
            <a:extLst>
              <a:ext uri="{FF2B5EF4-FFF2-40B4-BE49-F238E27FC236}">
                <a16:creationId xmlns:a16="http://schemas.microsoft.com/office/drawing/2014/main" id="{5B3449BC-AE43-944E-A362-642CC204C2F2}"/>
              </a:ext>
            </a:extLst>
          </p:cNvPr>
          <p:cNvSpPr txBox="1"/>
          <p:nvPr/>
        </p:nvSpPr>
        <p:spPr>
          <a:xfrm>
            <a:off x="1507400" y="1981765"/>
            <a:ext cx="5671852"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Evidence of Good behaviour in Christ</a:t>
            </a:r>
            <a:endParaRPr lang="en-AU" sz="2000" dirty="0">
              <a:solidFill>
                <a:schemeClr val="bg1"/>
              </a:solidFill>
              <a:latin typeface="Times New Roman" panose="02020603050405020304" pitchFamily="18" charset="0"/>
              <a:cs typeface="Times New Roman" panose="02020603050405020304" pitchFamily="18" charset="0"/>
            </a:endParaRPr>
          </a:p>
        </p:txBody>
      </p:sp>
      <p:sp>
        <p:nvSpPr>
          <p:cNvPr id="30" name="Rectangle 29">
            <a:extLst>
              <a:ext uri="{FF2B5EF4-FFF2-40B4-BE49-F238E27FC236}">
                <a16:creationId xmlns:a16="http://schemas.microsoft.com/office/drawing/2014/main" id="{10A83071-A220-BD47-B55D-4C77AB3C7E8A}"/>
              </a:ext>
            </a:extLst>
          </p:cNvPr>
          <p:cNvSpPr/>
          <p:nvPr/>
        </p:nvSpPr>
        <p:spPr>
          <a:xfrm>
            <a:off x="1731299" y="4063815"/>
            <a:ext cx="7374862" cy="776110"/>
          </a:xfrm>
          <a:prstGeom prst="rect">
            <a:avLst/>
          </a:prstGeom>
          <a:solidFill>
            <a:schemeClr val="bg1"/>
          </a:solidFill>
        </p:spPr>
        <p:txBody>
          <a:bodyPr wrap="square">
            <a:spAutoFit/>
          </a:bodyPr>
          <a:lstStyle/>
          <a:p>
            <a:pPr>
              <a:lnSpc>
                <a:spcPct val="115000"/>
              </a:lnSpc>
              <a:spcAft>
                <a:spcPts val="0"/>
              </a:spcAft>
            </a:pPr>
            <a:r>
              <a:rPr lang="en-AU" sz="2000" b="1" baseline="30000" dirty="0">
                <a:latin typeface="Comic Sans MS" panose="030F0902030302020204" pitchFamily="66" charset="0"/>
                <a:ea typeface="Arial" panose="020B0604020202020204" pitchFamily="34" charset="0"/>
              </a:rPr>
              <a:t>14 </a:t>
            </a:r>
            <a:r>
              <a:rPr lang="en-AU" sz="2000" dirty="0">
                <a:latin typeface="Comic Sans MS" panose="030F0902030302020204" pitchFamily="66" charset="0"/>
                <a:ea typeface="Arial" panose="020B0604020202020204" pitchFamily="34" charset="0"/>
              </a:rPr>
              <a:t>But even if you should suffer for righteousness’ sake, you will be blessed.  Have no fear of them, nor be troubled,</a:t>
            </a:r>
            <a:endParaRPr lang="en-US" sz="2000" dirty="0">
              <a:latin typeface="Comic Sans MS" panose="030F0902030302020204" pitchFamily="66" charset="0"/>
            </a:endParaRPr>
          </a:p>
        </p:txBody>
      </p:sp>
      <p:sp>
        <p:nvSpPr>
          <p:cNvPr id="31" name="Rectangle 30">
            <a:extLst>
              <a:ext uri="{FF2B5EF4-FFF2-40B4-BE49-F238E27FC236}">
                <a16:creationId xmlns:a16="http://schemas.microsoft.com/office/drawing/2014/main" id="{7B4D7301-4D5F-7B4C-BA55-0167FBB3D6A3}"/>
              </a:ext>
            </a:extLst>
          </p:cNvPr>
          <p:cNvSpPr/>
          <p:nvPr/>
        </p:nvSpPr>
        <p:spPr>
          <a:xfrm>
            <a:off x="20675" y="4901947"/>
            <a:ext cx="7374862" cy="776110"/>
          </a:xfrm>
          <a:prstGeom prst="rect">
            <a:avLst/>
          </a:prstGeom>
          <a:solidFill>
            <a:schemeClr val="bg1"/>
          </a:solidFill>
        </p:spPr>
        <p:txBody>
          <a:bodyPr wrap="square">
            <a:spAutoFit/>
          </a:bodyPr>
          <a:lstStyle/>
          <a:p>
            <a:pPr>
              <a:lnSpc>
                <a:spcPct val="115000"/>
              </a:lnSpc>
              <a:spcAft>
                <a:spcPts val="0"/>
              </a:spcAft>
            </a:pPr>
            <a:r>
              <a:rPr lang="en-US" sz="2000" dirty="0">
                <a:latin typeface="Times New Roman" panose="02020603050405020304" pitchFamily="18" charset="0"/>
                <a:ea typeface="Times New Roman" panose="02020603050405020304" pitchFamily="18" charset="0"/>
              </a:rPr>
              <a:t>Matthew 5:</a:t>
            </a:r>
            <a:r>
              <a:rPr lang="en-AU" sz="2000" dirty="0">
                <a:latin typeface="Times New Roman" panose="02020603050405020304" pitchFamily="18" charset="0"/>
                <a:ea typeface="Times New Roman" panose="02020603050405020304" pitchFamily="18" charset="0"/>
              </a:rPr>
              <a:t> (ESV) </a:t>
            </a:r>
            <a:r>
              <a:rPr lang="en-US" sz="2000" b="1" baseline="30000" dirty="0">
                <a:latin typeface="Comic Sans MS" panose="030F0902030302020204" pitchFamily="66" charset="0"/>
                <a:ea typeface="Times New Roman" panose="02020603050405020304" pitchFamily="18" charset="0"/>
                <a:cs typeface="Times New Roman" panose="02020603050405020304" pitchFamily="18" charset="0"/>
              </a:rPr>
              <a:t>10 </a:t>
            </a:r>
            <a:r>
              <a:rPr lang="en-US" sz="20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“Blessed are those who are persecuted for righteousness’ sake, for theirs is the kingdom of heaven.</a:t>
            </a:r>
            <a:endParaRPr lang="en-US" sz="2000" dirty="0">
              <a:latin typeface="Comic Sans MS" panose="030F0902030302020204" pitchFamily="66" charset="0"/>
            </a:endParaRPr>
          </a:p>
        </p:txBody>
      </p:sp>
      <p:sp>
        <p:nvSpPr>
          <p:cNvPr id="32" name="TextBox 31">
            <a:extLst>
              <a:ext uri="{FF2B5EF4-FFF2-40B4-BE49-F238E27FC236}">
                <a16:creationId xmlns:a16="http://schemas.microsoft.com/office/drawing/2014/main" id="{EC60B66F-F12C-3642-8939-1DFF83B05837}"/>
              </a:ext>
            </a:extLst>
          </p:cNvPr>
          <p:cNvSpPr txBox="1"/>
          <p:nvPr/>
        </p:nvSpPr>
        <p:spPr>
          <a:xfrm>
            <a:off x="323799" y="3671938"/>
            <a:ext cx="8766174" cy="400110"/>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But don’t fear or be troubled – suffering is short &amp; blessings are eternal</a:t>
            </a:r>
          </a:p>
        </p:txBody>
      </p:sp>
    </p:spTree>
    <p:extLst>
      <p:ext uri="{BB962C8B-B14F-4D97-AF65-F5344CB8AC3E}">
        <p14:creationId xmlns:p14="http://schemas.microsoft.com/office/powerpoint/2010/main" val="2247051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xEl>
                                              <p:pRg st="0" end="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7">
                                            <p:txEl>
                                              <p:pRg st="2" end="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9" grpId="0"/>
      <p:bldP spid="10" grpId="0"/>
      <p:bldP spid="17" grpId="0" uiExpand="1" build="p"/>
      <p:bldP spid="18" grpId="0"/>
      <p:bldP spid="20" grpId="0"/>
      <p:bldP spid="28" grpId="0"/>
      <p:bldP spid="29" grpId="0"/>
      <p:bldP spid="30" grpId="0" animBg="1"/>
      <p:bldP spid="31" grpId="0" animBg="1"/>
      <p:bldP spid="3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7A47397F-579E-584A-B5EC-459C3EB98907}"/>
              </a:ext>
            </a:extLst>
          </p:cNvPr>
          <p:cNvSpPr txBox="1"/>
          <p:nvPr/>
        </p:nvSpPr>
        <p:spPr>
          <a:xfrm>
            <a:off x="750847" y="38073"/>
            <a:ext cx="7457341" cy="830997"/>
          </a:xfrm>
          <a:prstGeom prst="rect">
            <a:avLst/>
          </a:prstGeom>
          <a:noFill/>
          <a:ln w="15875">
            <a:solidFill>
              <a:schemeClr val="bg1"/>
            </a:solidFill>
          </a:ln>
        </p:spPr>
        <p:txBody>
          <a:bodyPr wrap="square" rtlCol="0">
            <a:spAutoFit/>
          </a:bodyPr>
          <a:lstStyle/>
          <a:p>
            <a:pPr algn="ctr"/>
            <a:r>
              <a:rPr lang="en-AU" sz="2400" i="1" dirty="0">
                <a:solidFill>
                  <a:schemeClr val="bg1"/>
                </a:solidFill>
                <a:latin typeface="Times New Roman" panose="02020603050405020304" pitchFamily="18" charset="0"/>
                <a:cs typeface="Times New Roman" panose="02020603050405020304" pitchFamily="18" charset="0"/>
              </a:rPr>
              <a:t>If you were charged with the crime of being a Christian,</a:t>
            </a:r>
          </a:p>
          <a:p>
            <a:pPr algn="ctr"/>
            <a:r>
              <a:rPr lang="en-AU" sz="2400" i="1" dirty="0">
                <a:solidFill>
                  <a:schemeClr val="bg1"/>
                </a:solidFill>
                <a:latin typeface="Times New Roman" panose="02020603050405020304" pitchFamily="18" charset="0"/>
                <a:cs typeface="Times New Roman" panose="02020603050405020304" pitchFamily="18" charset="0"/>
              </a:rPr>
              <a:t>would there be enough evidence to convict you?</a:t>
            </a:r>
          </a:p>
        </p:txBody>
      </p:sp>
      <p:sp>
        <p:nvSpPr>
          <p:cNvPr id="9" name="TextBox 8">
            <a:extLst>
              <a:ext uri="{FF2B5EF4-FFF2-40B4-BE49-F238E27FC236}">
                <a16:creationId xmlns:a16="http://schemas.microsoft.com/office/drawing/2014/main" id="{33B98C4C-AD87-3F43-8B95-79CBA4C18979}"/>
              </a:ext>
            </a:extLst>
          </p:cNvPr>
          <p:cNvSpPr txBox="1"/>
          <p:nvPr/>
        </p:nvSpPr>
        <p:spPr>
          <a:xfrm>
            <a:off x="0" y="1368754"/>
            <a:ext cx="5671852"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1.  Being zealous for what is good</a:t>
            </a:r>
            <a:endParaRPr lang="en-AU" sz="2000" dirty="0">
              <a:solidFill>
                <a:schemeClr val="bg1"/>
              </a:solidFill>
              <a:latin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73376341-2641-FB43-813C-F383C02FE731}"/>
              </a:ext>
            </a:extLst>
          </p:cNvPr>
          <p:cNvSpPr txBox="1"/>
          <p:nvPr/>
        </p:nvSpPr>
        <p:spPr>
          <a:xfrm>
            <a:off x="356168" y="1615390"/>
            <a:ext cx="8781558" cy="1015663"/>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We have tasted Christ.  We know Him.  How could we </a:t>
            </a:r>
            <a:r>
              <a:rPr lang="en-AU" sz="2000" b="1" dirty="0">
                <a:solidFill>
                  <a:schemeClr val="bg1"/>
                </a:solidFill>
                <a:latin typeface="Times New Roman" panose="02020603050405020304" pitchFamily="18" charset="0"/>
                <a:cs typeface="Times New Roman" panose="02020603050405020304" pitchFamily="18" charset="0"/>
              </a:rPr>
              <a:t>not</a:t>
            </a:r>
            <a:r>
              <a:rPr lang="en-AU" sz="2000" dirty="0">
                <a:solidFill>
                  <a:schemeClr val="bg1"/>
                </a:solidFill>
                <a:latin typeface="Times New Roman" panose="02020603050405020304" pitchFamily="18" charset="0"/>
                <a:cs typeface="Times New Roman" panose="02020603050405020304" pitchFamily="18" charset="0"/>
              </a:rPr>
              <a:t> be excited about Him</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Includes knowing Christ, and living for Him</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The world are only happy for our good behaviour (by worldly standards)</a:t>
            </a:r>
          </a:p>
        </p:txBody>
      </p:sp>
      <p:sp>
        <p:nvSpPr>
          <p:cNvPr id="18" name="TextBox 17">
            <a:extLst>
              <a:ext uri="{FF2B5EF4-FFF2-40B4-BE49-F238E27FC236}">
                <a16:creationId xmlns:a16="http://schemas.microsoft.com/office/drawing/2014/main" id="{4B4FCDE3-217C-4A4C-86D1-8AEABCF60291}"/>
              </a:ext>
            </a:extLst>
          </p:cNvPr>
          <p:cNvSpPr txBox="1"/>
          <p:nvPr/>
        </p:nvSpPr>
        <p:spPr>
          <a:xfrm>
            <a:off x="-7259" y="2481598"/>
            <a:ext cx="3707904"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2.  Suffer for Righteousness sake</a:t>
            </a:r>
            <a:endParaRPr lang="en-AU" sz="2000" dirty="0">
              <a:solidFill>
                <a:schemeClr val="bg1"/>
              </a:solidFill>
              <a:latin typeface="Times New Roman" panose="02020603050405020304" pitchFamily="18" charset="0"/>
              <a:cs typeface="Times New Roman" panose="02020603050405020304" pitchFamily="18" charset="0"/>
            </a:endParaRPr>
          </a:p>
        </p:txBody>
      </p:sp>
      <p:sp>
        <p:nvSpPr>
          <p:cNvPr id="20" name="TextBox 19">
            <a:extLst>
              <a:ext uri="{FF2B5EF4-FFF2-40B4-BE49-F238E27FC236}">
                <a16:creationId xmlns:a16="http://schemas.microsoft.com/office/drawing/2014/main" id="{C00F63AE-190B-EB4E-9685-021C9FE529BE}"/>
              </a:ext>
            </a:extLst>
          </p:cNvPr>
          <p:cNvSpPr txBox="1"/>
          <p:nvPr/>
        </p:nvSpPr>
        <p:spPr>
          <a:xfrm>
            <a:off x="3491270" y="2497371"/>
            <a:ext cx="5712642" cy="400110"/>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We may suffer, even though we do the right thing.</a:t>
            </a:r>
          </a:p>
        </p:txBody>
      </p:sp>
      <p:sp>
        <p:nvSpPr>
          <p:cNvPr id="28" name="TextBox 27">
            <a:extLst>
              <a:ext uri="{FF2B5EF4-FFF2-40B4-BE49-F238E27FC236}">
                <a16:creationId xmlns:a16="http://schemas.microsoft.com/office/drawing/2014/main" id="{9239AAA2-BC73-8E4F-A270-77C7E20A042D}"/>
              </a:ext>
            </a:extLst>
          </p:cNvPr>
          <p:cNvSpPr txBox="1"/>
          <p:nvPr/>
        </p:nvSpPr>
        <p:spPr>
          <a:xfrm>
            <a:off x="3419871" y="807968"/>
            <a:ext cx="5705755"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Christians are the most persecuted group in the world.</a:t>
            </a:r>
            <a:endParaRPr lang="en-AU" sz="2000" dirty="0">
              <a:solidFill>
                <a:schemeClr val="bg1"/>
              </a:solidFill>
              <a:latin typeface="Times New Roman" panose="02020603050405020304" pitchFamily="18" charset="0"/>
              <a:cs typeface="Times New Roman" panose="02020603050405020304" pitchFamily="18" charset="0"/>
            </a:endParaRPr>
          </a:p>
        </p:txBody>
      </p:sp>
      <p:sp>
        <p:nvSpPr>
          <p:cNvPr id="29" name="TextBox 28">
            <a:extLst>
              <a:ext uri="{FF2B5EF4-FFF2-40B4-BE49-F238E27FC236}">
                <a16:creationId xmlns:a16="http://schemas.microsoft.com/office/drawing/2014/main" id="{5B3449BC-AE43-944E-A362-642CC204C2F2}"/>
              </a:ext>
            </a:extLst>
          </p:cNvPr>
          <p:cNvSpPr txBox="1"/>
          <p:nvPr/>
        </p:nvSpPr>
        <p:spPr>
          <a:xfrm>
            <a:off x="7259" y="1079422"/>
            <a:ext cx="5671852" cy="400110"/>
          </a:xfrm>
          <a:prstGeom prst="rect">
            <a:avLst/>
          </a:prstGeom>
          <a:noFill/>
          <a:ln>
            <a:noFill/>
          </a:ln>
        </p:spPr>
        <p:txBody>
          <a:bodyPr wrap="square" rtlCol="0">
            <a:spAutoFit/>
          </a:bodyPr>
          <a:lstStyle/>
          <a:p>
            <a:r>
              <a:rPr lang="en-AU" sz="2000" u="sng" dirty="0">
                <a:solidFill>
                  <a:srgbClr val="FFFF00"/>
                </a:solidFill>
                <a:latin typeface="Times New Roman" panose="02020603050405020304" pitchFamily="18" charset="0"/>
                <a:cs typeface="Times New Roman" panose="02020603050405020304" pitchFamily="18" charset="0"/>
              </a:rPr>
              <a:t>Evidence of Good behaviour in Christ</a:t>
            </a:r>
            <a:endParaRPr lang="en-AU" sz="2000" u="sng" dirty="0">
              <a:solidFill>
                <a:schemeClr val="bg1"/>
              </a:solidFill>
              <a:latin typeface="Times New Roman" panose="02020603050405020304" pitchFamily="18" charset="0"/>
              <a:cs typeface="Times New Roman" panose="02020603050405020304" pitchFamily="18" charset="0"/>
            </a:endParaRPr>
          </a:p>
        </p:txBody>
      </p:sp>
      <p:sp>
        <p:nvSpPr>
          <p:cNvPr id="32" name="TextBox 31">
            <a:extLst>
              <a:ext uri="{FF2B5EF4-FFF2-40B4-BE49-F238E27FC236}">
                <a16:creationId xmlns:a16="http://schemas.microsoft.com/office/drawing/2014/main" id="{EC60B66F-F12C-3642-8939-1DFF83B05837}"/>
              </a:ext>
            </a:extLst>
          </p:cNvPr>
          <p:cNvSpPr txBox="1"/>
          <p:nvPr/>
        </p:nvSpPr>
        <p:spPr>
          <a:xfrm>
            <a:off x="371552" y="2775277"/>
            <a:ext cx="8766174" cy="400110"/>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But don’t fear or be troubled – suffering is short &amp; blessings are eternal</a:t>
            </a:r>
          </a:p>
        </p:txBody>
      </p:sp>
      <p:sp>
        <p:nvSpPr>
          <p:cNvPr id="33" name="TextBox 32">
            <a:extLst>
              <a:ext uri="{FF2B5EF4-FFF2-40B4-BE49-F238E27FC236}">
                <a16:creationId xmlns:a16="http://schemas.microsoft.com/office/drawing/2014/main" id="{77C40178-350C-2C4F-A43B-B0B06D6A6C9F}"/>
              </a:ext>
            </a:extLst>
          </p:cNvPr>
          <p:cNvSpPr txBox="1"/>
          <p:nvPr/>
        </p:nvSpPr>
        <p:spPr>
          <a:xfrm>
            <a:off x="-7259" y="3046375"/>
            <a:ext cx="5436096"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3.  In your Hearts, Honour Christ the Lord as Holy</a:t>
            </a:r>
            <a:endParaRPr lang="en-AU" sz="2000" dirty="0">
              <a:solidFill>
                <a:schemeClr val="bg1"/>
              </a:solidFill>
              <a:latin typeface="Times New Roman" panose="02020603050405020304" pitchFamily="18" charset="0"/>
              <a:cs typeface="Times New Roman" panose="02020603050405020304" pitchFamily="18" charset="0"/>
            </a:endParaRPr>
          </a:p>
        </p:txBody>
      </p:sp>
      <p:sp>
        <p:nvSpPr>
          <p:cNvPr id="34" name="TextBox 33">
            <a:extLst>
              <a:ext uri="{FF2B5EF4-FFF2-40B4-BE49-F238E27FC236}">
                <a16:creationId xmlns:a16="http://schemas.microsoft.com/office/drawing/2014/main" id="{EB2293AF-D5AE-CA48-9FB2-888A52EE0A37}"/>
              </a:ext>
            </a:extLst>
          </p:cNvPr>
          <p:cNvSpPr txBox="1"/>
          <p:nvPr/>
        </p:nvSpPr>
        <p:spPr>
          <a:xfrm>
            <a:off x="362587" y="3322124"/>
            <a:ext cx="8766174" cy="400110"/>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Not empty/religious words – We Honour Christ with our hearts - </a:t>
            </a:r>
          </a:p>
        </p:txBody>
      </p:sp>
      <p:sp>
        <p:nvSpPr>
          <p:cNvPr id="35" name="TextBox 34">
            <a:extLst>
              <a:ext uri="{FF2B5EF4-FFF2-40B4-BE49-F238E27FC236}">
                <a16:creationId xmlns:a16="http://schemas.microsoft.com/office/drawing/2014/main" id="{CB0454D2-0C03-0A47-BF74-6A4BB62FB10D}"/>
              </a:ext>
            </a:extLst>
          </p:cNvPr>
          <p:cNvSpPr txBox="1"/>
          <p:nvPr/>
        </p:nvSpPr>
        <p:spPr>
          <a:xfrm>
            <a:off x="-7259" y="3593222"/>
            <a:ext cx="5436096"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4.  Prepared to Witness</a:t>
            </a:r>
            <a:endParaRPr lang="en-AU" sz="2000" dirty="0">
              <a:solidFill>
                <a:schemeClr val="bg1"/>
              </a:solidFill>
              <a:latin typeface="Times New Roman" panose="02020603050405020304" pitchFamily="18" charset="0"/>
              <a:cs typeface="Times New Roman" panose="02020603050405020304" pitchFamily="18" charset="0"/>
            </a:endParaRPr>
          </a:p>
        </p:txBody>
      </p:sp>
      <p:sp>
        <p:nvSpPr>
          <p:cNvPr id="37" name="TextBox 36">
            <a:extLst>
              <a:ext uri="{FF2B5EF4-FFF2-40B4-BE49-F238E27FC236}">
                <a16:creationId xmlns:a16="http://schemas.microsoft.com/office/drawing/2014/main" id="{9CB64F3D-3C67-9445-A229-C37AC05DC2C9}"/>
              </a:ext>
            </a:extLst>
          </p:cNvPr>
          <p:cNvSpPr txBox="1"/>
          <p:nvPr/>
        </p:nvSpPr>
        <p:spPr>
          <a:xfrm>
            <a:off x="2459133" y="3593222"/>
            <a:ext cx="6425438" cy="707886"/>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Others will notice when we live by Kingdom values.  </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When asked, be prepared to explain the hope we have</a:t>
            </a:r>
          </a:p>
        </p:txBody>
      </p:sp>
      <p:sp>
        <p:nvSpPr>
          <p:cNvPr id="38" name="TextBox 37">
            <a:extLst>
              <a:ext uri="{FF2B5EF4-FFF2-40B4-BE49-F238E27FC236}">
                <a16:creationId xmlns:a16="http://schemas.microsoft.com/office/drawing/2014/main" id="{E5C21B86-A6A9-1447-AF20-8DCF1A35D326}"/>
              </a:ext>
            </a:extLst>
          </p:cNvPr>
          <p:cNvSpPr txBox="1"/>
          <p:nvPr/>
        </p:nvSpPr>
        <p:spPr>
          <a:xfrm>
            <a:off x="-16224" y="4131104"/>
            <a:ext cx="2852773"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5.  Gentleness &amp; Respect</a:t>
            </a:r>
            <a:endParaRPr lang="en-AU" sz="2000" dirty="0">
              <a:solidFill>
                <a:schemeClr val="bg1"/>
              </a:solidFill>
              <a:latin typeface="Times New Roman" panose="02020603050405020304" pitchFamily="18" charset="0"/>
              <a:cs typeface="Times New Roman" panose="02020603050405020304" pitchFamily="18" charset="0"/>
            </a:endParaRPr>
          </a:p>
        </p:txBody>
      </p:sp>
      <p:sp>
        <p:nvSpPr>
          <p:cNvPr id="39" name="TextBox 38">
            <a:extLst>
              <a:ext uri="{FF2B5EF4-FFF2-40B4-BE49-F238E27FC236}">
                <a16:creationId xmlns:a16="http://schemas.microsoft.com/office/drawing/2014/main" id="{A3B90839-54D0-704A-95EC-5224CE842F2A}"/>
              </a:ext>
            </a:extLst>
          </p:cNvPr>
          <p:cNvSpPr txBox="1"/>
          <p:nvPr/>
        </p:nvSpPr>
        <p:spPr>
          <a:xfrm>
            <a:off x="2719109" y="4157999"/>
            <a:ext cx="6425438" cy="707886"/>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On the Day of Judgment, the righteous will be honoured &amp; the persecutors put to shame</a:t>
            </a:r>
          </a:p>
        </p:txBody>
      </p:sp>
      <p:sp>
        <p:nvSpPr>
          <p:cNvPr id="40" name="Rectangle 39">
            <a:extLst>
              <a:ext uri="{FF2B5EF4-FFF2-40B4-BE49-F238E27FC236}">
                <a16:creationId xmlns:a16="http://schemas.microsoft.com/office/drawing/2014/main" id="{E00B2D2C-DE9D-744A-8031-06FF9C06EAF2}"/>
              </a:ext>
            </a:extLst>
          </p:cNvPr>
          <p:cNvSpPr/>
          <p:nvPr/>
        </p:nvSpPr>
        <p:spPr>
          <a:xfrm>
            <a:off x="-16945" y="4975926"/>
            <a:ext cx="9152965" cy="707694"/>
          </a:xfrm>
          <a:prstGeom prst="rect">
            <a:avLst/>
          </a:prstGeom>
          <a:solidFill>
            <a:schemeClr val="bg1"/>
          </a:solidFill>
        </p:spPr>
        <p:txBody>
          <a:bodyPr wrap="square">
            <a:spAutoFit/>
          </a:bodyPr>
          <a:lstStyle/>
          <a:p>
            <a:pPr>
              <a:lnSpc>
                <a:spcPct val="115000"/>
              </a:lnSpc>
              <a:spcAft>
                <a:spcPts val="0"/>
              </a:spcAft>
            </a:pPr>
            <a:r>
              <a:rPr lang="en-AU" dirty="0">
                <a:latin typeface="Comic Sans MS" panose="030F0902030302020204" pitchFamily="66" charset="0"/>
                <a:ea typeface="Arial" panose="020B0604020202020204" pitchFamily="34" charset="0"/>
              </a:rPr>
              <a:t>yet do it with gentleness and respect, </a:t>
            </a:r>
            <a:r>
              <a:rPr lang="en-AU" b="1" baseline="30000" dirty="0">
                <a:latin typeface="Comic Sans MS" panose="030F0902030302020204" pitchFamily="66" charset="0"/>
                <a:ea typeface="Arial" panose="020B0604020202020204" pitchFamily="34" charset="0"/>
              </a:rPr>
              <a:t>16 </a:t>
            </a:r>
            <a:r>
              <a:rPr lang="en-AU" dirty="0">
                <a:latin typeface="Comic Sans MS" panose="030F0902030302020204" pitchFamily="66" charset="0"/>
                <a:ea typeface="Arial" panose="020B0604020202020204" pitchFamily="34" charset="0"/>
              </a:rPr>
              <a:t>having a good conscience, so that, when you are slandered, those who revile your good behaviour in Christ may be put to shame.</a:t>
            </a:r>
            <a:endParaRPr lang="en-US" dirty="0">
              <a:latin typeface="Comic Sans MS" panose="030F0902030302020204" pitchFamily="66" charset="0"/>
            </a:endParaRPr>
          </a:p>
        </p:txBody>
      </p:sp>
    </p:spTree>
    <p:extLst>
      <p:ext uri="{BB962C8B-B14F-4D97-AF65-F5344CB8AC3E}">
        <p14:creationId xmlns:p14="http://schemas.microsoft.com/office/powerpoint/2010/main" val="2014058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7" grpId="0"/>
      <p:bldP spid="38" grpId="0"/>
      <p:bldP spid="39" grpId="0"/>
      <p:bldP spid="4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7A47397F-579E-584A-B5EC-459C3EB98907}"/>
              </a:ext>
            </a:extLst>
          </p:cNvPr>
          <p:cNvSpPr txBox="1"/>
          <p:nvPr/>
        </p:nvSpPr>
        <p:spPr>
          <a:xfrm>
            <a:off x="16515" y="28216"/>
            <a:ext cx="7003758" cy="800219"/>
          </a:xfrm>
          <a:prstGeom prst="rect">
            <a:avLst/>
          </a:prstGeom>
          <a:noFill/>
          <a:ln w="15875">
            <a:solidFill>
              <a:schemeClr val="bg1"/>
            </a:solidFill>
          </a:ln>
        </p:spPr>
        <p:txBody>
          <a:bodyPr wrap="square" rtlCol="0">
            <a:spAutoFit/>
          </a:bodyPr>
          <a:lstStyle/>
          <a:p>
            <a:pPr algn="ctr"/>
            <a:r>
              <a:rPr lang="en-AU" sz="2300" i="1" dirty="0">
                <a:solidFill>
                  <a:schemeClr val="bg1"/>
                </a:solidFill>
                <a:latin typeface="Times New Roman" panose="02020603050405020304" pitchFamily="18" charset="0"/>
                <a:cs typeface="Times New Roman" panose="02020603050405020304" pitchFamily="18" charset="0"/>
              </a:rPr>
              <a:t>If you were charged with the crime of being a Christian,</a:t>
            </a:r>
          </a:p>
          <a:p>
            <a:pPr algn="ctr"/>
            <a:r>
              <a:rPr lang="en-AU" sz="2300" i="1" dirty="0">
                <a:solidFill>
                  <a:schemeClr val="bg1"/>
                </a:solidFill>
                <a:latin typeface="Times New Roman" panose="02020603050405020304" pitchFamily="18" charset="0"/>
                <a:cs typeface="Times New Roman" panose="02020603050405020304" pitchFamily="18" charset="0"/>
              </a:rPr>
              <a:t>would there be enough evidence to convict you?</a:t>
            </a:r>
          </a:p>
        </p:txBody>
      </p:sp>
      <p:sp>
        <p:nvSpPr>
          <p:cNvPr id="9" name="TextBox 8">
            <a:extLst>
              <a:ext uri="{FF2B5EF4-FFF2-40B4-BE49-F238E27FC236}">
                <a16:creationId xmlns:a16="http://schemas.microsoft.com/office/drawing/2014/main" id="{33B98C4C-AD87-3F43-8B95-79CBA4C18979}"/>
              </a:ext>
            </a:extLst>
          </p:cNvPr>
          <p:cNvSpPr txBox="1"/>
          <p:nvPr/>
        </p:nvSpPr>
        <p:spPr>
          <a:xfrm>
            <a:off x="-41149" y="1098226"/>
            <a:ext cx="5671852"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1.  Being zealous for what is good</a:t>
            </a:r>
            <a:endParaRPr lang="en-AU" sz="2000" dirty="0">
              <a:solidFill>
                <a:schemeClr val="bg1"/>
              </a:solidFill>
              <a:latin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73376341-2641-FB43-813C-F383C02FE731}"/>
              </a:ext>
            </a:extLst>
          </p:cNvPr>
          <p:cNvSpPr txBox="1"/>
          <p:nvPr/>
        </p:nvSpPr>
        <p:spPr>
          <a:xfrm>
            <a:off x="315019" y="1344862"/>
            <a:ext cx="8781558" cy="1015663"/>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We have tasted Christ.  We know Him.  How could we </a:t>
            </a:r>
            <a:r>
              <a:rPr lang="en-AU" sz="2000" b="1" dirty="0">
                <a:solidFill>
                  <a:schemeClr val="bg1"/>
                </a:solidFill>
                <a:latin typeface="Times New Roman" panose="02020603050405020304" pitchFamily="18" charset="0"/>
                <a:cs typeface="Times New Roman" panose="02020603050405020304" pitchFamily="18" charset="0"/>
              </a:rPr>
              <a:t>not</a:t>
            </a:r>
            <a:r>
              <a:rPr lang="en-AU" sz="2000" dirty="0">
                <a:solidFill>
                  <a:schemeClr val="bg1"/>
                </a:solidFill>
                <a:latin typeface="Times New Roman" panose="02020603050405020304" pitchFamily="18" charset="0"/>
                <a:cs typeface="Times New Roman" panose="02020603050405020304" pitchFamily="18" charset="0"/>
              </a:rPr>
              <a:t> be excited about Him</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Includes knowing Christ, and living for Him</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The world are only happy for our good behaviour (by worldly standards)</a:t>
            </a:r>
          </a:p>
        </p:txBody>
      </p:sp>
      <p:sp>
        <p:nvSpPr>
          <p:cNvPr id="18" name="TextBox 17">
            <a:extLst>
              <a:ext uri="{FF2B5EF4-FFF2-40B4-BE49-F238E27FC236}">
                <a16:creationId xmlns:a16="http://schemas.microsoft.com/office/drawing/2014/main" id="{4B4FCDE3-217C-4A4C-86D1-8AEABCF60291}"/>
              </a:ext>
            </a:extLst>
          </p:cNvPr>
          <p:cNvSpPr txBox="1"/>
          <p:nvPr/>
        </p:nvSpPr>
        <p:spPr>
          <a:xfrm>
            <a:off x="-48408" y="2211070"/>
            <a:ext cx="3707904"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2.  Suffer for Righteousness sake</a:t>
            </a:r>
            <a:endParaRPr lang="en-AU" sz="2000" dirty="0">
              <a:solidFill>
                <a:schemeClr val="bg1"/>
              </a:solidFill>
              <a:latin typeface="Times New Roman" panose="02020603050405020304" pitchFamily="18" charset="0"/>
              <a:cs typeface="Times New Roman" panose="02020603050405020304" pitchFamily="18" charset="0"/>
            </a:endParaRPr>
          </a:p>
        </p:txBody>
      </p:sp>
      <p:sp>
        <p:nvSpPr>
          <p:cNvPr id="20" name="TextBox 19">
            <a:extLst>
              <a:ext uri="{FF2B5EF4-FFF2-40B4-BE49-F238E27FC236}">
                <a16:creationId xmlns:a16="http://schemas.microsoft.com/office/drawing/2014/main" id="{C00F63AE-190B-EB4E-9685-021C9FE529BE}"/>
              </a:ext>
            </a:extLst>
          </p:cNvPr>
          <p:cNvSpPr txBox="1"/>
          <p:nvPr/>
        </p:nvSpPr>
        <p:spPr>
          <a:xfrm>
            <a:off x="3450121" y="2226843"/>
            <a:ext cx="5712642" cy="400110"/>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We may suffer, even though we do the right thing.</a:t>
            </a:r>
          </a:p>
        </p:txBody>
      </p:sp>
      <p:sp>
        <p:nvSpPr>
          <p:cNvPr id="28" name="TextBox 27">
            <a:extLst>
              <a:ext uri="{FF2B5EF4-FFF2-40B4-BE49-F238E27FC236}">
                <a16:creationId xmlns:a16="http://schemas.microsoft.com/office/drawing/2014/main" id="{9239AAA2-BC73-8E4F-A270-77C7E20A042D}"/>
              </a:ext>
            </a:extLst>
          </p:cNvPr>
          <p:cNvSpPr txBox="1"/>
          <p:nvPr/>
        </p:nvSpPr>
        <p:spPr>
          <a:xfrm>
            <a:off x="6979573" y="18527"/>
            <a:ext cx="2224339" cy="1015663"/>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Christians are the most persecuted group in the world.</a:t>
            </a:r>
            <a:endParaRPr lang="en-AU" sz="2000" dirty="0">
              <a:solidFill>
                <a:schemeClr val="bg1"/>
              </a:solidFill>
              <a:latin typeface="Times New Roman" panose="02020603050405020304" pitchFamily="18" charset="0"/>
              <a:cs typeface="Times New Roman" panose="02020603050405020304" pitchFamily="18" charset="0"/>
            </a:endParaRPr>
          </a:p>
        </p:txBody>
      </p:sp>
      <p:sp>
        <p:nvSpPr>
          <p:cNvPr id="29" name="TextBox 28">
            <a:extLst>
              <a:ext uri="{FF2B5EF4-FFF2-40B4-BE49-F238E27FC236}">
                <a16:creationId xmlns:a16="http://schemas.microsoft.com/office/drawing/2014/main" id="{5B3449BC-AE43-944E-A362-642CC204C2F2}"/>
              </a:ext>
            </a:extLst>
          </p:cNvPr>
          <p:cNvSpPr txBox="1"/>
          <p:nvPr/>
        </p:nvSpPr>
        <p:spPr>
          <a:xfrm>
            <a:off x="-33890" y="808894"/>
            <a:ext cx="5671852" cy="400110"/>
          </a:xfrm>
          <a:prstGeom prst="rect">
            <a:avLst/>
          </a:prstGeom>
          <a:noFill/>
          <a:ln>
            <a:noFill/>
          </a:ln>
        </p:spPr>
        <p:txBody>
          <a:bodyPr wrap="square" rtlCol="0">
            <a:spAutoFit/>
          </a:bodyPr>
          <a:lstStyle/>
          <a:p>
            <a:r>
              <a:rPr lang="en-AU" sz="2000" u="sng" dirty="0">
                <a:solidFill>
                  <a:srgbClr val="FFFF00"/>
                </a:solidFill>
                <a:latin typeface="Times New Roman" panose="02020603050405020304" pitchFamily="18" charset="0"/>
                <a:cs typeface="Times New Roman" panose="02020603050405020304" pitchFamily="18" charset="0"/>
              </a:rPr>
              <a:t>Evidence of Good behaviour in Christ</a:t>
            </a:r>
            <a:endParaRPr lang="en-AU" sz="2000" u="sng" dirty="0">
              <a:solidFill>
                <a:schemeClr val="bg1"/>
              </a:solidFill>
              <a:latin typeface="Times New Roman" panose="02020603050405020304" pitchFamily="18" charset="0"/>
              <a:cs typeface="Times New Roman" panose="02020603050405020304" pitchFamily="18" charset="0"/>
            </a:endParaRPr>
          </a:p>
        </p:txBody>
      </p:sp>
      <p:sp>
        <p:nvSpPr>
          <p:cNvPr id="32" name="TextBox 31">
            <a:extLst>
              <a:ext uri="{FF2B5EF4-FFF2-40B4-BE49-F238E27FC236}">
                <a16:creationId xmlns:a16="http://schemas.microsoft.com/office/drawing/2014/main" id="{EC60B66F-F12C-3642-8939-1DFF83B05837}"/>
              </a:ext>
            </a:extLst>
          </p:cNvPr>
          <p:cNvSpPr txBox="1"/>
          <p:nvPr/>
        </p:nvSpPr>
        <p:spPr>
          <a:xfrm>
            <a:off x="330403" y="2504749"/>
            <a:ext cx="8766174" cy="400110"/>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But don’t fear or be troubled – suffering is short &amp; blessings are eternal</a:t>
            </a:r>
          </a:p>
        </p:txBody>
      </p:sp>
      <p:sp>
        <p:nvSpPr>
          <p:cNvPr id="33" name="TextBox 32">
            <a:extLst>
              <a:ext uri="{FF2B5EF4-FFF2-40B4-BE49-F238E27FC236}">
                <a16:creationId xmlns:a16="http://schemas.microsoft.com/office/drawing/2014/main" id="{77C40178-350C-2C4F-A43B-B0B06D6A6C9F}"/>
              </a:ext>
            </a:extLst>
          </p:cNvPr>
          <p:cNvSpPr txBox="1"/>
          <p:nvPr/>
        </p:nvSpPr>
        <p:spPr>
          <a:xfrm>
            <a:off x="-48408" y="2775847"/>
            <a:ext cx="5436096"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3.  In your Hearts, Honour Christ the Lord as Holy</a:t>
            </a:r>
            <a:endParaRPr lang="en-AU" sz="2000" dirty="0">
              <a:solidFill>
                <a:schemeClr val="bg1"/>
              </a:solidFill>
              <a:latin typeface="Times New Roman" panose="02020603050405020304" pitchFamily="18" charset="0"/>
              <a:cs typeface="Times New Roman" panose="02020603050405020304" pitchFamily="18" charset="0"/>
            </a:endParaRPr>
          </a:p>
        </p:txBody>
      </p:sp>
      <p:sp>
        <p:nvSpPr>
          <p:cNvPr id="34" name="TextBox 33">
            <a:extLst>
              <a:ext uri="{FF2B5EF4-FFF2-40B4-BE49-F238E27FC236}">
                <a16:creationId xmlns:a16="http://schemas.microsoft.com/office/drawing/2014/main" id="{EB2293AF-D5AE-CA48-9FB2-888A52EE0A37}"/>
              </a:ext>
            </a:extLst>
          </p:cNvPr>
          <p:cNvSpPr txBox="1"/>
          <p:nvPr/>
        </p:nvSpPr>
        <p:spPr>
          <a:xfrm>
            <a:off x="321438" y="3051596"/>
            <a:ext cx="8766174" cy="400110"/>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Not empty/religious words – We Honour Christ with our hearts - </a:t>
            </a:r>
          </a:p>
        </p:txBody>
      </p:sp>
      <p:sp>
        <p:nvSpPr>
          <p:cNvPr id="35" name="TextBox 34">
            <a:extLst>
              <a:ext uri="{FF2B5EF4-FFF2-40B4-BE49-F238E27FC236}">
                <a16:creationId xmlns:a16="http://schemas.microsoft.com/office/drawing/2014/main" id="{CB0454D2-0C03-0A47-BF74-6A4BB62FB10D}"/>
              </a:ext>
            </a:extLst>
          </p:cNvPr>
          <p:cNvSpPr txBox="1"/>
          <p:nvPr/>
        </p:nvSpPr>
        <p:spPr>
          <a:xfrm>
            <a:off x="-48408" y="3322694"/>
            <a:ext cx="5436096"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4.  Prepared to Witness</a:t>
            </a:r>
            <a:endParaRPr lang="en-AU" sz="2000" dirty="0">
              <a:solidFill>
                <a:schemeClr val="bg1"/>
              </a:solidFill>
              <a:latin typeface="Times New Roman" panose="02020603050405020304" pitchFamily="18" charset="0"/>
              <a:cs typeface="Times New Roman" panose="02020603050405020304" pitchFamily="18" charset="0"/>
            </a:endParaRPr>
          </a:p>
        </p:txBody>
      </p:sp>
      <p:sp>
        <p:nvSpPr>
          <p:cNvPr id="37" name="TextBox 36">
            <a:extLst>
              <a:ext uri="{FF2B5EF4-FFF2-40B4-BE49-F238E27FC236}">
                <a16:creationId xmlns:a16="http://schemas.microsoft.com/office/drawing/2014/main" id="{9CB64F3D-3C67-9445-A229-C37AC05DC2C9}"/>
              </a:ext>
            </a:extLst>
          </p:cNvPr>
          <p:cNvSpPr txBox="1"/>
          <p:nvPr/>
        </p:nvSpPr>
        <p:spPr>
          <a:xfrm>
            <a:off x="2417984" y="3322694"/>
            <a:ext cx="6425438" cy="707886"/>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Others will notice when we live by Kingdom values.  </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When asked, be prepared to explain the hope we have</a:t>
            </a:r>
          </a:p>
        </p:txBody>
      </p:sp>
      <p:sp>
        <p:nvSpPr>
          <p:cNvPr id="38" name="TextBox 37">
            <a:extLst>
              <a:ext uri="{FF2B5EF4-FFF2-40B4-BE49-F238E27FC236}">
                <a16:creationId xmlns:a16="http://schemas.microsoft.com/office/drawing/2014/main" id="{E5C21B86-A6A9-1447-AF20-8DCF1A35D326}"/>
              </a:ext>
            </a:extLst>
          </p:cNvPr>
          <p:cNvSpPr txBox="1"/>
          <p:nvPr/>
        </p:nvSpPr>
        <p:spPr>
          <a:xfrm>
            <a:off x="-57373" y="3860576"/>
            <a:ext cx="2852773"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5.  Gentleness &amp; Respect</a:t>
            </a:r>
            <a:endParaRPr lang="en-AU" sz="2000" dirty="0">
              <a:solidFill>
                <a:schemeClr val="bg1"/>
              </a:solidFill>
              <a:latin typeface="Times New Roman" panose="02020603050405020304" pitchFamily="18" charset="0"/>
              <a:cs typeface="Times New Roman" panose="02020603050405020304" pitchFamily="18" charset="0"/>
            </a:endParaRPr>
          </a:p>
        </p:txBody>
      </p:sp>
      <p:sp>
        <p:nvSpPr>
          <p:cNvPr id="39" name="TextBox 38">
            <a:extLst>
              <a:ext uri="{FF2B5EF4-FFF2-40B4-BE49-F238E27FC236}">
                <a16:creationId xmlns:a16="http://schemas.microsoft.com/office/drawing/2014/main" id="{A3B90839-54D0-704A-95EC-5224CE842F2A}"/>
              </a:ext>
            </a:extLst>
          </p:cNvPr>
          <p:cNvSpPr txBox="1"/>
          <p:nvPr/>
        </p:nvSpPr>
        <p:spPr>
          <a:xfrm>
            <a:off x="3667302" y="3887471"/>
            <a:ext cx="5436096" cy="707886"/>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On the Day of Judgment, the righteous will be honoured &amp; the persecutors put to shame</a:t>
            </a:r>
          </a:p>
        </p:txBody>
      </p:sp>
      <p:sp>
        <p:nvSpPr>
          <p:cNvPr id="40" name="Rectangle 39">
            <a:extLst>
              <a:ext uri="{FF2B5EF4-FFF2-40B4-BE49-F238E27FC236}">
                <a16:creationId xmlns:a16="http://schemas.microsoft.com/office/drawing/2014/main" id="{E00B2D2C-DE9D-744A-8031-06FF9C06EAF2}"/>
              </a:ext>
            </a:extLst>
          </p:cNvPr>
          <p:cNvSpPr/>
          <p:nvPr/>
        </p:nvSpPr>
        <p:spPr>
          <a:xfrm>
            <a:off x="67816" y="4187743"/>
            <a:ext cx="3591680" cy="1026243"/>
          </a:xfrm>
          <a:prstGeom prst="rect">
            <a:avLst/>
          </a:prstGeom>
          <a:solidFill>
            <a:schemeClr val="bg1"/>
          </a:solidFill>
        </p:spPr>
        <p:txBody>
          <a:bodyPr wrap="square">
            <a:spAutoFit/>
          </a:bodyPr>
          <a:lstStyle/>
          <a:p>
            <a:pPr>
              <a:lnSpc>
                <a:spcPct val="115000"/>
              </a:lnSpc>
              <a:spcAft>
                <a:spcPts val="0"/>
              </a:spcAft>
            </a:pPr>
            <a:r>
              <a:rPr lang="en-AU" b="1" baseline="30000" dirty="0">
                <a:latin typeface="Comic Sans MS" panose="030F0902030302020204" pitchFamily="66" charset="0"/>
                <a:ea typeface="Arial" panose="020B0604020202020204" pitchFamily="34" charset="0"/>
              </a:rPr>
              <a:t>17 </a:t>
            </a:r>
            <a:r>
              <a:rPr lang="en-AU" dirty="0">
                <a:latin typeface="Comic Sans MS" panose="030F0902030302020204" pitchFamily="66" charset="0"/>
                <a:ea typeface="Arial" panose="020B0604020202020204" pitchFamily="34" charset="0"/>
              </a:rPr>
              <a:t>For it is better to suffer for doing good, if that should be God’s will, than for doing evil.</a:t>
            </a:r>
            <a:endParaRPr lang="en-US" dirty="0">
              <a:latin typeface="Comic Sans MS" panose="030F0902030302020204" pitchFamily="66" charset="0"/>
            </a:endParaRPr>
          </a:p>
        </p:txBody>
      </p:sp>
      <p:sp>
        <p:nvSpPr>
          <p:cNvPr id="19" name="TextBox 18">
            <a:extLst>
              <a:ext uri="{FF2B5EF4-FFF2-40B4-BE49-F238E27FC236}">
                <a16:creationId xmlns:a16="http://schemas.microsoft.com/office/drawing/2014/main" id="{2F986B28-D56F-7946-B200-024DD903FD2F}"/>
              </a:ext>
            </a:extLst>
          </p:cNvPr>
          <p:cNvSpPr txBox="1"/>
          <p:nvPr/>
        </p:nvSpPr>
        <p:spPr>
          <a:xfrm>
            <a:off x="3756339" y="4552163"/>
            <a:ext cx="5436096" cy="707886"/>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It is God’s will, that sometimes we should suffer. –– Endurance;  Character;  Hope</a:t>
            </a:r>
          </a:p>
        </p:txBody>
      </p:sp>
    </p:spTree>
    <p:extLst>
      <p:ext uri="{BB962C8B-B14F-4D97-AF65-F5344CB8AC3E}">
        <p14:creationId xmlns:p14="http://schemas.microsoft.com/office/powerpoint/2010/main" val="211846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39">
            <a:extLst>
              <a:ext uri="{FF2B5EF4-FFF2-40B4-BE49-F238E27FC236}">
                <a16:creationId xmlns:a16="http://schemas.microsoft.com/office/drawing/2014/main" id="{E00B2D2C-DE9D-744A-8031-06FF9C06EAF2}"/>
              </a:ext>
            </a:extLst>
          </p:cNvPr>
          <p:cNvSpPr/>
          <p:nvPr/>
        </p:nvSpPr>
        <p:spPr>
          <a:xfrm>
            <a:off x="87660" y="121196"/>
            <a:ext cx="8968680" cy="2554545"/>
          </a:xfrm>
          <a:prstGeom prst="rect">
            <a:avLst/>
          </a:prstGeom>
          <a:solidFill>
            <a:schemeClr val="bg1"/>
          </a:solidFill>
        </p:spPr>
        <p:txBody>
          <a:bodyPr wrap="square">
            <a:spAutoFit/>
          </a:bodyPr>
          <a:lstStyle/>
          <a:p>
            <a:r>
              <a:rPr lang="en-US" sz="2400" dirty="0">
                <a:latin typeface="Times New Roman" panose="02020603050405020304" pitchFamily="18" charset="0"/>
                <a:ea typeface="Times New Roman" panose="02020603050405020304" pitchFamily="18" charset="0"/>
              </a:rPr>
              <a:t>Romans 5:</a:t>
            </a:r>
            <a:r>
              <a:rPr lang="en-AU" sz="2400" dirty="0">
                <a:latin typeface="Times New Roman" panose="02020603050405020304" pitchFamily="18" charset="0"/>
                <a:ea typeface="Times New Roman" panose="02020603050405020304" pitchFamily="18" charset="0"/>
              </a:rPr>
              <a:t> (ESV) </a:t>
            </a:r>
          </a:p>
          <a:p>
            <a:endParaRPr lang="en-AU" sz="2400" b="1" baseline="30000" dirty="0">
              <a:latin typeface="Times New Roman" panose="02020603050405020304" pitchFamily="18" charset="0"/>
              <a:ea typeface="Times New Roman" panose="02020603050405020304" pitchFamily="18" charset="0"/>
            </a:endParaRPr>
          </a:p>
          <a:p>
            <a:r>
              <a:rPr lang="en-US" sz="2400" b="1" baseline="30000" dirty="0">
                <a:latin typeface="Comic Sans MS" panose="030F0902030302020204" pitchFamily="66" charset="0"/>
                <a:ea typeface="Times New Roman" panose="02020603050405020304" pitchFamily="18" charset="0"/>
              </a:rPr>
              <a:t>3 </a:t>
            </a:r>
            <a:r>
              <a:rPr lang="en-US" sz="2400" dirty="0">
                <a:latin typeface="Comic Sans MS" panose="030F0902030302020204" pitchFamily="66" charset="0"/>
                <a:ea typeface="Times New Roman" panose="02020603050405020304" pitchFamily="18" charset="0"/>
              </a:rPr>
              <a:t>…., but we rejoice in our sufferings, knowing that suffering produces endurance, </a:t>
            </a:r>
            <a:r>
              <a:rPr lang="en-US" sz="2400" b="1" baseline="30000" dirty="0">
                <a:latin typeface="Comic Sans MS" panose="030F0902030302020204" pitchFamily="66" charset="0"/>
                <a:ea typeface="Times New Roman" panose="02020603050405020304" pitchFamily="18" charset="0"/>
              </a:rPr>
              <a:t>4 </a:t>
            </a:r>
            <a:r>
              <a:rPr lang="en-US" sz="2400" dirty="0">
                <a:latin typeface="Comic Sans MS" panose="030F0902030302020204" pitchFamily="66" charset="0"/>
                <a:ea typeface="Times New Roman" panose="02020603050405020304" pitchFamily="18" charset="0"/>
              </a:rPr>
              <a:t>and endurance produces character, and character produces hope, </a:t>
            </a:r>
            <a:r>
              <a:rPr lang="en-US" sz="2400" b="1" baseline="30000" dirty="0">
                <a:latin typeface="Comic Sans MS" panose="030F0902030302020204" pitchFamily="66" charset="0"/>
                <a:ea typeface="Times New Roman" panose="02020603050405020304" pitchFamily="18" charset="0"/>
              </a:rPr>
              <a:t>5 </a:t>
            </a:r>
            <a:r>
              <a:rPr lang="en-US" sz="2400" dirty="0">
                <a:latin typeface="Comic Sans MS" panose="030F0902030302020204" pitchFamily="66" charset="0"/>
                <a:ea typeface="Times New Roman" panose="02020603050405020304" pitchFamily="18" charset="0"/>
              </a:rPr>
              <a:t>and hope does not put us to shame, because God’s love has been poured into our hearts through the Holy Spirit who has been given to us.</a:t>
            </a:r>
            <a:r>
              <a:rPr lang="en-US" sz="2400" dirty="0">
                <a:latin typeface="Times New Roman" panose="02020603050405020304" pitchFamily="18" charset="0"/>
                <a:ea typeface="Times New Roman" panose="02020603050405020304" pitchFamily="18" charset="0"/>
              </a:rPr>
              <a:t> </a:t>
            </a:r>
            <a:endParaRPr lang="en-AU" sz="2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24482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7A47397F-579E-584A-B5EC-459C3EB98907}"/>
              </a:ext>
            </a:extLst>
          </p:cNvPr>
          <p:cNvSpPr txBox="1"/>
          <p:nvPr/>
        </p:nvSpPr>
        <p:spPr>
          <a:xfrm>
            <a:off x="16515" y="28216"/>
            <a:ext cx="7003758" cy="800219"/>
          </a:xfrm>
          <a:prstGeom prst="rect">
            <a:avLst/>
          </a:prstGeom>
          <a:noFill/>
          <a:ln w="15875">
            <a:solidFill>
              <a:schemeClr val="bg1"/>
            </a:solidFill>
          </a:ln>
        </p:spPr>
        <p:txBody>
          <a:bodyPr wrap="square" rtlCol="0">
            <a:spAutoFit/>
          </a:bodyPr>
          <a:lstStyle/>
          <a:p>
            <a:pPr algn="ctr"/>
            <a:r>
              <a:rPr lang="en-AU" sz="2300" i="1" dirty="0">
                <a:solidFill>
                  <a:schemeClr val="bg1"/>
                </a:solidFill>
                <a:latin typeface="Times New Roman" panose="02020603050405020304" pitchFamily="18" charset="0"/>
                <a:cs typeface="Times New Roman" panose="02020603050405020304" pitchFamily="18" charset="0"/>
              </a:rPr>
              <a:t>If you were charged with the crime of being a Christian,</a:t>
            </a:r>
          </a:p>
          <a:p>
            <a:pPr algn="ctr"/>
            <a:r>
              <a:rPr lang="en-AU" sz="2300" i="1" dirty="0">
                <a:solidFill>
                  <a:schemeClr val="bg1"/>
                </a:solidFill>
                <a:latin typeface="Times New Roman" panose="02020603050405020304" pitchFamily="18" charset="0"/>
                <a:cs typeface="Times New Roman" panose="02020603050405020304" pitchFamily="18" charset="0"/>
              </a:rPr>
              <a:t>would there be enough evidence to convict you?</a:t>
            </a:r>
          </a:p>
        </p:txBody>
      </p:sp>
      <p:sp>
        <p:nvSpPr>
          <p:cNvPr id="9" name="TextBox 8">
            <a:extLst>
              <a:ext uri="{FF2B5EF4-FFF2-40B4-BE49-F238E27FC236}">
                <a16:creationId xmlns:a16="http://schemas.microsoft.com/office/drawing/2014/main" id="{33B98C4C-AD87-3F43-8B95-79CBA4C18979}"/>
              </a:ext>
            </a:extLst>
          </p:cNvPr>
          <p:cNvSpPr txBox="1"/>
          <p:nvPr/>
        </p:nvSpPr>
        <p:spPr>
          <a:xfrm>
            <a:off x="-41149" y="1098226"/>
            <a:ext cx="5671852"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1.  Being zealous for what is good</a:t>
            </a:r>
            <a:endParaRPr lang="en-AU" sz="2000" dirty="0">
              <a:solidFill>
                <a:schemeClr val="bg1"/>
              </a:solidFill>
              <a:latin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73376341-2641-FB43-813C-F383C02FE731}"/>
              </a:ext>
            </a:extLst>
          </p:cNvPr>
          <p:cNvSpPr txBox="1"/>
          <p:nvPr/>
        </p:nvSpPr>
        <p:spPr>
          <a:xfrm>
            <a:off x="315019" y="1344862"/>
            <a:ext cx="8781558" cy="1015663"/>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We have tasted Christ.  We know Him.  How could we </a:t>
            </a:r>
            <a:r>
              <a:rPr lang="en-AU" sz="2000" b="1" dirty="0">
                <a:solidFill>
                  <a:schemeClr val="bg1"/>
                </a:solidFill>
                <a:latin typeface="Times New Roman" panose="02020603050405020304" pitchFamily="18" charset="0"/>
                <a:cs typeface="Times New Roman" panose="02020603050405020304" pitchFamily="18" charset="0"/>
              </a:rPr>
              <a:t>not</a:t>
            </a:r>
            <a:r>
              <a:rPr lang="en-AU" sz="2000" dirty="0">
                <a:solidFill>
                  <a:schemeClr val="bg1"/>
                </a:solidFill>
                <a:latin typeface="Times New Roman" panose="02020603050405020304" pitchFamily="18" charset="0"/>
                <a:cs typeface="Times New Roman" panose="02020603050405020304" pitchFamily="18" charset="0"/>
              </a:rPr>
              <a:t> be excited about Him</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Includes knowing Christ, and living for Him</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The world are only happy for our good behaviour (by worldly standards)</a:t>
            </a:r>
          </a:p>
        </p:txBody>
      </p:sp>
      <p:sp>
        <p:nvSpPr>
          <p:cNvPr id="18" name="TextBox 17">
            <a:extLst>
              <a:ext uri="{FF2B5EF4-FFF2-40B4-BE49-F238E27FC236}">
                <a16:creationId xmlns:a16="http://schemas.microsoft.com/office/drawing/2014/main" id="{4B4FCDE3-217C-4A4C-86D1-8AEABCF60291}"/>
              </a:ext>
            </a:extLst>
          </p:cNvPr>
          <p:cNvSpPr txBox="1"/>
          <p:nvPr/>
        </p:nvSpPr>
        <p:spPr>
          <a:xfrm>
            <a:off x="-48408" y="2211070"/>
            <a:ext cx="3707904"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2.  Suffer for Righteousness sake</a:t>
            </a:r>
            <a:endParaRPr lang="en-AU" sz="2000" dirty="0">
              <a:solidFill>
                <a:schemeClr val="bg1"/>
              </a:solidFill>
              <a:latin typeface="Times New Roman" panose="02020603050405020304" pitchFamily="18" charset="0"/>
              <a:cs typeface="Times New Roman" panose="02020603050405020304" pitchFamily="18" charset="0"/>
            </a:endParaRPr>
          </a:p>
        </p:txBody>
      </p:sp>
      <p:sp>
        <p:nvSpPr>
          <p:cNvPr id="20" name="TextBox 19">
            <a:extLst>
              <a:ext uri="{FF2B5EF4-FFF2-40B4-BE49-F238E27FC236}">
                <a16:creationId xmlns:a16="http://schemas.microsoft.com/office/drawing/2014/main" id="{C00F63AE-190B-EB4E-9685-021C9FE529BE}"/>
              </a:ext>
            </a:extLst>
          </p:cNvPr>
          <p:cNvSpPr txBox="1"/>
          <p:nvPr/>
        </p:nvSpPr>
        <p:spPr>
          <a:xfrm>
            <a:off x="3450121" y="2226843"/>
            <a:ext cx="5712642" cy="400110"/>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We may suffer, even though we do the right thing.</a:t>
            </a:r>
          </a:p>
        </p:txBody>
      </p:sp>
      <p:sp>
        <p:nvSpPr>
          <p:cNvPr id="28" name="TextBox 27">
            <a:extLst>
              <a:ext uri="{FF2B5EF4-FFF2-40B4-BE49-F238E27FC236}">
                <a16:creationId xmlns:a16="http://schemas.microsoft.com/office/drawing/2014/main" id="{9239AAA2-BC73-8E4F-A270-77C7E20A042D}"/>
              </a:ext>
            </a:extLst>
          </p:cNvPr>
          <p:cNvSpPr txBox="1"/>
          <p:nvPr/>
        </p:nvSpPr>
        <p:spPr>
          <a:xfrm>
            <a:off x="6979573" y="18527"/>
            <a:ext cx="2224339" cy="1015663"/>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Christians are the most persecuted group in the world.</a:t>
            </a:r>
            <a:endParaRPr lang="en-AU" sz="2000" dirty="0">
              <a:solidFill>
                <a:schemeClr val="bg1"/>
              </a:solidFill>
              <a:latin typeface="Times New Roman" panose="02020603050405020304" pitchFamily="18" charset="0"/>
              <a:cs typeface="Times New Roman" panose="02020603050405020304" pitchFamily="18" charset="0"/>
            </a:endParaRPr>
          </a:p>
        </p:txBody>
      </p:sp>
      <p:sp>
        <p:nvSpPr>
          <p:cNvPr id="29" name="TextBox 28">
            <a:extLst>
              <a:ext uri="{FF2B5EF4-FFF2-40B4-BE49-F238E27FC236}">
                <a16:creationId xmlns:a16="http://schemas.microsoft.com/office/drawing/2014/main" id="{5B3449BC-AE43-944E-A362-642CC204C2F2}"/>
              </a:ext>
            </a:extLst>
          </p:cNvPr>
          <p:cNvSpPr txBox="1"/>
          <p:nvPr/>
        </p:nvSpPr>
        <p:spPr>
          <a:xfrm>
            <a:off x="-33890" y="808894"/>
            <a:ext cx="5671852" cy="400110"/>
          </a:xfrm>
          <a:prstGeom prst="rect">
            <a:avLst/>
          </a:prstGeom>
          <a:noFill/>
          <a:ln>
            <a:noFill/>
          </a:ln>
        </p:spPr>
        <p:txBody>
          <a:bodyPr wrap="square" rtlCol="0">
            <a:spAutoFit/>
          </a:bodyPr>
          <a:lstStyle/>
          <a:p>
            <a:r>
              <a:rPr lang="en-AU" sz="2000" u="sng" dirty="0">
                <a:solidFill>
                  <a:srgbClr val="FFFF00"/>
                </a:solidFill>
                <a:latin typeface="Times New Roman" panose="02020603050405020304" pitchFamily="18" charset="0"/>
                <a:cs typeface="Times New Roman" panose="02020603050405020304" pitchFamily="18" charset="0"/>
              </a:rPr>
              <a:t>Evidence of Good behaviour in Christ</a:t>
            </a:r>
            <a:endParaRPr lang="en-AU" sz="2000" u="sng" dirty="0">
              <a:solidFill>
                <a:schemeClr val="bg1"/>
              </a:solidFill>
              <a:latin typeface="Times New Roman" panose="02020603050405020304" pitchFamily="18" charset="0"/>
              <a:cs typeface="Times New Roman" panose="02020603050405020304" pitchFamily="18" charset="0"/>
            </a:endParaRPr>
          </a:p>
        </p:txBody>
      </p:sp>
      <p:sp>
        <p:nvSpPr>
          <p:cNvPr id="32" name="TextBox 31">
            <a:extLst>
              <a:ext uri="{FF2B5EF4-FFF2-40B4-BE49-F238E27FC236}">
                <a16:creationId xmlns:a16="http://schemas.microsoft.com/office/drawing/2014/main" id="{EC60B66F-F12C-3642-8939-1DFF83B05837}"/>
              </a:ext>
            </a:extLst>
          </p:cNvPr>
          <p:cNvSpPr txBox="1"/>
          <p:nvPr/>
        </p:nvSpPr>
        <p:spPr>
          <a:xfrm>
            <a:off x="330403" y="2504749"/>
            <a:ext cx="8766174" cy="400110"/>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But don’t fear or be troubled – suffering is short &amp; blessings are eternal</a:t>
            </a:r>
          </a:p>
        </p:txBody>
      </p:sp>
      <p:sp>
        <p:nvSpPr>
          <p:cNvPr id="33" name="TextBox 32">
            <a:extLst>
              <a:ext uri="{FF2B5EF4-FFF2-40B4-BE49-F238E27FC236}">
                <a16:creationId xmlns:a16="http://schemas.microsoft.com/office/drawing/2014/main" id="{77C40178-350C-2C4F-A43B-B0B06D6A6C9F}"/>
              </a:ext>
            </a:extLst>
          </p:cNvPr>
          <p:cNvSpPr txBox="1"/>
          <p:nvPr/>
        </p:nvSpPr>
        <p:spPr>
          <a:xfrm>
            <a:off x="-48408" y="2775847"/>
            <a:ext cx="5436096"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3.  In your Hearts, Honour Christ the Lord as Holy</a:t>
            </a:r>
            <a:endParaRPr lang="en-AU" sz="2000" dirty="0">
              <a:solidFill>
                <a:schemeClr val="bg1"/>
              </a:solidFill>
              <a:latin typeface="Times New Roman" panose="02020603050405020304" pitchFamily="18" charset="0"/>
              <a:cs typeface="Times New Roman" panose="02020603050405020304" pitchFamily="18" charset="0"/>
            </a:endParaRPr>
          </a:p>
        </p:txBody>
      </p:sp>
      <p:sp>
        <p:nvSpPr>
          <p:cNvPr id="34" name="TextBox 33">
            <a:extLst>
              <a:ext uri="{FF2B5EF4-FFF2-40B4-BE49-F238E27FC236}">
                <a16:creationId xmlns:a16="http://schemas.microsoft.com/office/drawing/2014/main" id="{EB2293AF-D5AE-CA48-9FB2-888A52EE0A37}"/>
              </a:ext>
            </a:extLst>
          </p:cNvPr>
          <p:cNvSpPr txBox="1"/>
          <p:nvPr/>
        </p:nvSpPr>
        <p:spPr>
          <a:xfrm>
            <a:off x="321438" y="3051596"/>
            <a:ext cx="8766174" cy="400110"/>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Not empty/religious words – We Honour Christ with our hearts - </a:t>
            </a:r>
          </a:p>
        </p:txBody>
      </p:sp>
      <p:sp>
        <p:nvSpPr>
          <p:cNvPr id="35" name="TextBox 34">
            <a:extLst>
              <a:ext uri="{FF2B5EF4-FFF2-40B4-BE49-F238E27FC236}">
                <a16:creationId xmlns:a16="http://schemas.microsoft.com/office/drawing/2014/main" id="{CB0454D2-0C03-0A47-BF74-6A4BB62FB10D}"/>
              </a:ext>
            </a:extLst>
          </p:cNvPr>
          <p:cNvSpPr txBox="1"/>
          <p:nvPr/>
        </p:nvSpPr>
        <p:spPr>
          <a:xfrm>
            <a:off x="-48408" y="3322694"/>
            <a:ext cx="5436096"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4.  Prepared to Witness</a:t>
            </a:r>
            <a:endParaRPr lang="en-AU" sz="2000" dirty="0">
              <a:solidFill>
                <a:schemeClr val="bg1"/>
              </a:solidFill>
              <a:latin typeface="Times New Roman" panose="02020603050405020304" pitchFamily="18" charset="0"/>
              <a:cs typeface="Times New Roman" panose="02020603050405020304" pitchFamily="18" charset="0"/>
            </a:endParaRPr>
          </a:p>
        </p:txBody>
      </p:sp>
      <p:sp>
        <p:nvSpPr>
          <p:cNvPr id="37" name="TextBox 36">
            <a:extLst>
              <a:ext uri="{FF2B5EF4-FFF2-40B4-BE49-F238E27FC236}">
                <a16:creationId xmlns:a16="http://schemas.microsoft.com/office/drawing/2014/main" id="{9CB64F3D-3C67-9445-A229-C37AC05DC2C9}"/>
              </a:ext>
            </a:extLst>
          </p:cNvPr>
          <p:cNvSpPr txBox="1"/>
          <p:nvPr/>
        </p:nvSpPr>
        <p:spPr>
          <a:xfrm>
            <a:off x="2417984" y="3322694"/>
            <a:ext cx="6425438" cy="707886"/>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Others will notice when we live by Kingdom values.  </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When asked, be prepared to explain the hope we have</a:t>
            </a:r>
          </a:p>
        </p:txBody>
      </p:sp>
      <p:sp>
        <p:nvSpPr>
          <p:cNvPr id="38" name="TextBox 37">
            <a:extLst>
              <a:ext uri="{FF2B5EF4-FFF2-40B4-BE49-F238E27FC236}">
                <a16:creationId xmlns:a16="http://schemas.microsoft.com/office/drawing/2014/main" id="{E5C21B86-A6A9-1447-AF20-8DCF1A35D326}"/>
              </a:ext>
            </a:extLst>
          </p:cNvPr>
          <p:cNvSpPr txBox="1"/>
          <p:nvPr/>
        </p:nvSpPr>
        <p:spPr>
          <a:xfrm>
            <a:off x="-57373" y="3860576"/>
            <a:ext cx="2852773"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5.  Gentleness &amp; Respect</a:t>
            </a:r>
            <a:endParaRPr lang="en-AU" sz="2000" dirty="0">
              <a:solidFill>
                <a:schemeClr val="bg1"/>
              </a:solidFill>
              <a:latin typeface="Times New Roman" panose="02020603050405020304" pitchFamily="18" charset="0"/>
              <a:cs typeface="Times New Roman" panose="02020603050405020304" pitchFamily="18" charset="0"/>
            </a:endParaRPr>
          </a:p>
        </p:txBody>
      </p:sp>
      <p:sp>
        <p:nvSpPr>
          <p:cNvPr id="39" name="TextBox 38">
            <a:extLst>
              <a:ext uri="{FF2B5EF4-FFF2-40B4-BE49-F238E27FC236}">
                <a16:creationId xmlns:a16="http://schemas.microsoft.com/office/drawing/2014/main" id="{A3B90839-54D0-704A-95EC-5224CE842F2A}"/>
              </a:ext>
            </a:extLst>
          </p:cNvPr>
          <p:cNvSpPr txBox="1"/>
          <p:nvPr/>
        </p:nvSpPr>
        <p:spPr>
          <a:xfrm>
            <a:off x="3667302" y="3887471"/>
            <a:ext cx="5436096" cy="707886"/>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On the Day of Judgment, the righteous will be honoured &amp; the persecutors put to shame</a:t>
            </a:r>
          </a:p>
        </p:txBody>
      </p:sp>
      <p:sp>
        <p:nvSpPr>
          <p:cNvPr id="40" name="Rectangle 39">
            <a:extLst>
              <a:ext uri="{FF2B5EF4-FFF2-40B4-BE49-F238E27FC236}">
                <a16:creationId xmlns:a16="http://schemas.microsoft.com/office/drawing/2014/main" id="{E00B2D2C-DE9D-744A-8031-06FF9C06EAF2}"/>
              </a:ext>
            </a:extLst>
          </p:cNvPr>
          <p:cNvSpPr/>
          <p:nvPr/>
        </p:nvSpPr>
        <p:spPr>
          <a:xfrm>
            <a:off x="67816" y="4187743"/>
            <a:ext cx="3591680" cy="1026243"/>
          </a:xfrm>
          <a:prstGeom prst="rect">
            <a:avLst/>
          </a:prstGeom>
          <a:solidFill>
            <a:schemeClr val="bg1"/>
          </a:solidFill>
        </p:spPr>
        <p:txBody>
          <a:bodyPr wrap="square">
            <a:spAutoFit/>
          </a:bodyPr>
          <a:lstStyle/>
          <a:p>
            <a:pPr>
              <a:lnSpc>
                <a:spcPct val="115000"/>
              </a:lnSpc>
              <a:spcAft>
                <a:spcPts val="0"/>
              </a:spcAft>
            </a:pPr>
            <a:r>
              <a:rPr lang="en-AU" b="1" baseline="30000" dirty="0">
                <a:latin typeface="Comic Sans MS" panose="030F0902030302020204" pitchFamily="66" charset="0"/>
                <a:ea typeface="Arial" panose="020B0604020202020204" pitchFamily="34" charset="0"/>
              </a:rPr>
              <a:t>17 </a:t>
            </a:r>
            <a:r>
              <a:rPr lang="en-AU" dirty="0">
                <a:latin typeface="Comic Sans MS" panose="030F0902030302020204" pitchFamily="66" charset="0"/>
                <a:ea typeface="Arial" panose="020B0604020202020204" pitchFamily="34" charset="0"/>
              </a:rPr>
              <a:t>For it is better to suffer for doing good, if that should be God’s will, than for doing evil.</a:t>
            </a:r>
            <a:endParaRPr lang="en-US" dirty="0">
              <a:latin typeface="Comic Sans MS" panose="030F0902030302020204" pitchFamily="66" charset="0"/>
            </a:endParaRPr>
          </a:p>
        </p:txBody>
      </p:sp>
      <p:sp>
        <p:nvSpPr>
          <p:cNvPr id="19" name="TextBox 18">
            <a:extLst>
              <a:ext uri="{FF2B5EF4-FFF2-40B4-BE49-F238E27FC236}">
                <a16:creationId xmlns:a16="http://schemas.microsoft.com/office/drawing/2014/main" id="{2F986B28-D56F-7946-B200-024DD903FD2F}"/>
              </a:ext>
            </a:extLst>
          </p:cNvPr>
          <p:cNvSpPr txBox="1"/>
          <p:nvPr/>
        </p:nvSpPr>
        <p:spPr>
          <a:xfrm>
            <a:off x="3756339" y="4552163"/>
            <a:ext cx="5436096" cy="707886"/>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It is God’s will, that sometimes we should suffer. –– Endurance;  Character;  Hope</a:t>
            </a:r>
          </a:p>
        </p:txBody>
      </p:sp>
      <p:sp>
        <p:nvSpPr>
          <p:cNvPr id="21" name="TextBox 20">
            <a:extLst>
              <a:ext uri="{FF2B5EF4-FFF2-40B4-BE49-F238E27FC236}">
                <a16:creationId xmlns:a16="http://schemas.microsoft.com/office/drawing/2014/main" id="{20851C16-804F-1649-902B-4A1F6502DC45}"/>
              </a:ext>
            </a:extLst>
          </p:cNvPr>
          <p:cNvSpPr txBox="1"/>
          <p:nvPr/>
        </p:nvSpPr>
        <p:spPr>
          <a:xfrm>
            <a:off x="0" y="5233481"/>
            <a:ext cx="9143999" cy="400110"/>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Those who suffer, are filled with hope, as we eagerly await the coming of Jesus</a:t>
            </a:r>
          </a:p>
        </p:txBody>
      </p:sp>
    </p:spTree>
    <p:extLst>
      <p:ext uri="{BB962C8B-B14F-4D97-AF65-F5344CB8AC3E}">
        <p14:creationId xmlns:p14="http://schemas.microsoft.com/office/powerpoint/2010/main" val="3008647204"/>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120178</TotalTime>
  <Words>1153</Words>
  <Application>Microsoft Macintosh PowerPoint</Application>
  <PresentationFormat>On-screen Show (16:10)</PresentationFormat>
  <Paragraphs>92</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1993</cp:revision>
  <cp:lastPrinted>2020-12-23T06:51:51Z</cp:lastPrinted>
  <dcterms:created xsi:type="dcterms:W3CDTF">2016-11-04T06:28:01Z</dcterms:created>
  <dcterms:modified xsi:type="dcterms:W3CDTF">2020-12-23T06:58:49Z</dcterms:modified>
</cp:coreProperties>
</file>